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62" r:id="rId4"/>
    <p:sldId id="266" r:id="rId5"/>
    <p:sldId id="265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6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87B09-F234-41C1-905C-5A5D2E3444F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4739C-AA55-4E6C-8D54-A8E96064D8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36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911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432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12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10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2282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39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86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046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285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95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58F7D-EBD2-4AD4-B62E-3FCC5C9D9FBA}" type="datetimeFigureOut">
              <a:rPr lang="en-US" smtClean="0"/>
              <a:pPr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A8AC4-6F25-48CD-A681-44EF53B4C0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619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hyperlink" Target="B&#225;c%20H&#7891;%20v&#7899;i%20thi&#7871;u%20nhi.mp4" TargetMode="External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206375"/>
            <a:ext cx="8458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1" y="1386386"/>
            <a:ext cx="114300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2828836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TẬP HUẤN CHUYÊN </a:t>
            </a:r>
            <a:r>
              <a:rPr lang="en-US" sz="3600" b="1" dirty="0"/>
              <a:t>ĐỀ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“</a:t>
            </a:r>
            <a:r>
              <a:rPr lang="en-US" sz="3600" b="1" dirty="0"/>
              <a:t>TĂNG CƯỜNG </a:t>
            </a:r>
            <a:r>
              <a:rPr lang="vi-VN" sz="3600" b="1" dirty="0"/>
              <a:t>GIÁO DỤC ĐẠO ĐỨC </a:t>
            </a:r>
            <a:endParaRPr lang="en-US" sz="3600" b="1" dirty="0"/>
          </a:p>
          <a:p>
            <a:pPr algn="ctr"/>
            <a:r>
              <a:rPr lang="en-US" sz="3600" b="1" dirty="0"/>
              <a:t>CHO </a:t>
            </a:r>
            <a:r>
              <a:rPr lang="vi-VN" sz="3600" b="1" dirty="0"/>
              <a:t>HỌC SINH </a:t>
            </a:r>
            <a:r>
              <a:rPr lang="en-US" sz="3600" b="1" dirty="0"/>
              <a:t>TIỂU HỌC 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QUA </a:t>
            </a:r>
            <a:r>
              <a:rPr lang="en-US" sz="3600" b="1" dirty="0"/>
              <a:t>CÁC CÂU</a:t>
            </a:r>
            <a:r>
              <a:rPr lang="vi-VN" sz="3600" b="1" dirty="0"/>
              <a:t> CHUYỆN</a:t>
            </a:r>
            <a:r>
              <a:rPr lang="en-US" sz="3600" b="1" dirty="0"/>
              <a:t> VỀ </a:t>
            </a:r>
            <a:r>
              <a:rPr lang="vi-VN" sz="3600" b="1" dirty="0"/>
              <a:t>BÁC HỒ”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571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CỤM 2 - THÁNG 11/2017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5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679" y="5168205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05-CT/TW </a:t>
            </a:r>
            <a:r>
              <a:rPr lang="en-US" sz="2800" dirty="0" err="1"/>
              <a:t>ngày</a:t>
            </a:r>
            <a:r>
              <a:rPr lang="en-US" sz="2800" dirty="0"/>
              <a:t> 15/5/2016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khóa</a:t>
            </a:r>
            <a:r>
              <a:rPr lang="en-US" sz="2800" dirty="0"/>
              <a:t> XII </a:t>
            </a:r>
            <a:r>
              <a:rPr lang="en-US" sz="2800" dirty="0" err="1"/>
              <a:t>về</a:t>
            </a:r>
            <a:r>
              <a:rPr lang="en-US" sz="2800" dirty="0"/>
              <a:t> “</a:t>
            </a:r>
            <a:r>
              <a:rPr lang="en-US" sz="2800" dirty="0" err="1"/>
              <a:t>Đẩy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tư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, </a:t>
            </a:r>
            <a:r>
              <a:rPr lang="en-US" sz="2800" dirty="0" err="1"/>
              <a:t>đạo</a:t>
            </a:r>
            <a:r>
              <a:rPr lang="en-US" sz="2800" dirty="0"/>
              <a:t> </a:t>
            </a:r>
            <a:r>
              <a:rPr lang="en-US" sz="2800" dirty="0" err="1"/>
              <a:t>đức</a:t>
            </a:r>
            <a:r>
              <a:rPr lang="en-US" sz="2800" dirty="0"/>
              <a:t>,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Chí</a:t>
            </a:r>
            <a:r>
              <a:rPr lang="en-US" sz="2800" dirty="0"/>
              <a:t> Minh”</a:t>
            </a:r>
          </a:p>
        </p:txBody>
      </p:sp>
      <p:pic>
        <p:nvPicPr>
          <p:cNvPr id="1026" name="Picture 2" descr="nhung cau chuyen xuc dong ve bac ho qua loi ke cua mot can ve hi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647" y="1066800"/>
            <a:ext cx="5523753" cy="40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chuyện cảm động về Bác H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0047" y="1071824"/>
            <a:ext cx="5371353" cy="402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71824"/>
            <a:ext cx="5715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uyện cảm động về Bác Hồ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6248400" cy="432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03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212140"/>
            <a:ext cx="8915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a typeface="Times New Roman"/>
              </a:rPr>
              <a:t>Thực</a:t>
            </a:r>
            <a:r>
              <a:rPr lang="fr-FR" sz="24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2400" dirty="0" err="1">
                <a:solidFill>
                  <a:srgbClr val="000000"/>
                </a:solidFill>
                <a:ea typeface="Times New Roman"/>
              </a:rPr>
              <a:t>hiện</a:t>
            </a:r>
            <a:r>
              <a:rPr lang="fr-FR" sz="24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Công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văn</a:t>
            </a:r>
            <a:r>
              <a:rPr lang="en-US" sz="2400" dirty="0">
                <a:ea typeface="Times New Roman"/>
              </a:rPr>
              <a:t> 4634/BGDĐT-CTHSSV </a:t>
            </a:r>
            <a:r>
              <a:rPr lang="en-US" sz="2400" dirty="0" err="1">
                <a:ea typeface="Times New Roman"/>
              </a:rPr>
              <a:t>ngày</a:t>
            </a:r>
            <a:r>
              <a:rPr lang="en-US" sz="2400" dirty="0">
                <a:ea typeface="Times New Roman"/>
              </a:rPr>
              <a:t> 21/9/2016 </a:t>
            </a:r>
            <a:r>
              <a:rPr lang="en-US" sz="2400" dirty="0" err="1">
                <a:ea typeface="Times New Roman"/>
              </a:rPr>
              <a:t>của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Bộ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Giáo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dục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và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Đào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tạo</a:t>
            </a:r>
            <a:r>
              <a:rPr lang="en-US" sz="2400" dirty="0">
                <a:ea typeface="Times New Roman"/>
              </a:rPr>
              <a:t>; </a:t>
            </a:r>
            <a:r>
              <a:rPr lang="en-US" sz="2400" dirty="0" err="1">
                <a:ea typeface="Times New Roman"/>
              </a:rPr>
              <a:t>văn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bản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số</a:t>
            </a:r>
            <a:r>
              <a:rPr lang="en-US" sz="2400" dirty="0">
                <a:ea typeface="Times New Roman"/>
              </a:rPr>
              <a:t> 4188/GDĐT-VP </a:t>
            </a:r>
            <a:r>
              <a:rPr lang="en-US" sz="2400" dirty="0" err="1">
                <a:ea typeface="Times New Roman"/>
              </a:rPr>
              <a:t>ngày</a:t>
            </a:r>
            <a:r>
              <a:rPr lang="en-US" sz="2400" dirty="0">
                <a:ea typeface="Times New Roman"/>
              </a:rPr>
              <a:t> 05/12/2016 </a:t>
            </a:r>
            <a:r>
              <a:rPr lang="en-US" sz="2400" dirty="0" err="1">
                <a:ea typeface="Times New Roman"/>
              </a:rPr>
              <a:t>của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Sở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Giáo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dục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và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Đào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tạo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thành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phố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Hồ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Chí</a:t>
            </a:r>
            <a:r>
              <a:rPr lang="en-US" sz="2400" dirty="0">
                <a:ea typeface="Times New Roman"/>
              </a:rPr>
              <a:t> Minh </a:t>
            </a:r>
            <a:r>
              <a:rPr lang="en-US" sz="2400" dirty="0" err="1">
                <a:ea typeface="Times New Roman"/>
              </a:rPr>
              <a:t>về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việc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sử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dụng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tài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liệu</a:t>
            </a:r>
            <a:r>
              <a:rPr lang="en-US" sz="2400" dirty="0">
                <a:ea typeface="Times New Roman"/>
              </a:rPr>
              <a:t> “</a:t>
            </a:r>
            <a:r>
              <a:rPr lang="en-US" sz="2400" dirty="0" err="1">
                <a:ea typeface="Times New Roman"/>
              </a:rPr>
              <a:t>Bác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Hồ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và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những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bài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học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về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đạo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đức</a:t>
            </a:r>
            <a:r>
              <a:rPr lang="en-US" sz="2400" dirty="0">
                <a:ea typeface="Times New Roman"/>
              </a:rPr>
              <a:t>, </a:t>
            </a:r>
            <a:r>
              <a:rPr lang="en-US" sz="2400" dirty="0" err="1">
                <a:ea typeface="Times New Roman"/>
              </a:rPr>
              <a:t>lối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sống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dành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cho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học</a:t>
            </a:r>
            <a:r>
              <a:rPr lang="en-US" sz="2400" dirty="0">
                <a:ea typeface="Times New Roman"/>
              </a:rPr>
              <a:t> </a:t>
            </a:r>
            <a:r>
              <a:rPr lang="en-US" sz="2400" dirty="0" err="1">
                <a:ea typeface="Times New Roman"/>
              </a:rPr>
              <a:t>sinh</a:t>
            </a:r>
            <a:r>
              <a:rPr lang="en-US" sz="2400" dirty="0">
                <a:ea typeface="Times New Roman"/>
              </a:rPr>
              <a:t>”</a:t>
            </a:r>
            <a:endParaRPr lang="en-US" sz="2400" dirty="0"/>
          </a:p>
        </p:txBody>
      </p:sp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553200" cy="43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8795"/>
            <a:ext cx="4381500" cy="43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2853" y="788795"/>
            <a:ext cx="3226747" cy="43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8896" y="788795"/>
            <a:ext cx="6412166" cy="43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ết quả hình ảnh cho chuyện QUẢ TÁO Bác Hồ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0"/>
            <a:ext cx="5638800" cy="44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7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58674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</a:pPr>
            <a:r>
              <a:rPr lang="en-US" sz="2800" dirty="0">
                <a:ea typeface="Times New Roman"/>
              </a:rPr>
              <a:t>“</a:t>
            </a:r>
            <a:r>
              <a:rPr lang="en-US" sz="2800" dirty="0" err="1">
                <a:ea typeface="Times New Roman"/>
              </a:rPr>
              <a:t>Bác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Hồ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và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những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bài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học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về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đạo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đức</a:t>
            </a:r>
            <a:r>
              <a:rPr lang="en-US" sz="2800" dirty="0">
                <a:ea typeface="Times New Roman"/>
              </a:rPr>
              <a:t>, </a:t>
            </a:r>
            <a:r>
              <a:rPr lang="en-US" sz="2800" dirty="0" err="1">
                <a:ea typeface="Times New Roman"/>
              </a:rPr>
              <a:t>lối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sống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dành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cho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học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sinh</a:t>
            </a:r>
            <a:r>
              <a:rPr lang="en-US" sz="2800" dirty="0">
                <a:ea typeface="Times New Roman"/>
              </a:rPr>
              <a:t>” </a:t>
            </a:r>
            <a:r>
              <a:rPr lang="en-US" sz="2800" dirty="0" err="1">
                <a:ea typeface="Times New Roman"/>
              </a:rPr>
              <a:t>từ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lớp</a:t>
            </a:r>
            <a:r>
              <a:rPr lang="en-US" sz="2800" dirty="0">
                <a:ea typeface="Times New Roman"/>
              </a:rPr>
              <a:t> 2 </a:t>
            </a:r>
            <a:r>
              <a:rPr lang="en-US" sz="2800" dirty="0" err="1">
                <a:ea typeface="Times New Roman"/>
              </a:rPr>
              <a:t>đến</a:t>
            </a:r>
            <a:r>
              <a:rPr lang="en-US" sz="2800" dirty="0">
                <a:ea typeface="Times New Roman"/>
              </a:rPr>
              <a:t> </a:t>
            </a:r>
            <a:r>
              <a:rPr lang="en-US" sz="2800" dirty="0" err="1">
                <a:ea typeface="Times New Roman"/>
              </a:rPr>
              <a:t>lớp</a:t>
            </a:r>
            <a:r>
              <a:rPr lang="en-US" sz="2800" dirty="0">
                <a:ea typeface="Times New Roman"/>
              </a:rPr>
              <a:t> 12 </a:t>
            </a:r>
            <a:r>
              <a:rPr lang="en-US" sz="2800" dirty="0" err="1">
                <a:ea typeface="Times New Roman"/>
              </a:rPr>
              <a:t>từ</a:t>
            </a:r>
            <a:r>
              <a:rPr lang="fr-FR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Times New Roman"/>
              </a:rPr>
              <a:t>năm</a:t>
            </a:r>
            <a:r>
              <a:rPr lang="fr-FR" sz="28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2800" dirty="0" err="1">
                <a:solidFill>
                  <a:srgbClr val="000000"/>
                </a:solidFill>
                <a:ea typeface="Times New Roman"/>
              </a:rPr>
              <a:t>học</a:t>
            </a:r>
            <a:r>
              <a:rPr lang="fr-FR" sz="2800" dirty="0">
                <a:solidFill>
                  <a:srgbClr val="000000"/>
                </a:solidFill>
                <a:ea typeface="Times New Roman"/>
              </a:rPr>
              <a:t> 2017-2018,</a:t>
            </a:r>
            <a:endParaRPr lang="en-US" sz="2400" dirty="0">
              <a:ea typeface="Calibri"/>
            </a:endParaRPr>
          </a:p>
        </p:txBody>
      </p:sp>
      <p:pic>
        <p:nvPicPr>
          <p:cNvPr id="307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477000" cy="48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019" y="838200"/>
            <a:ext cx="6463381" cy="48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533" y="838200"/>
            <a:ext cx="6510867" cy="4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038" y="838199"/>
            <a:ext cx="6544362" cy="48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7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562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 err="1" smtClean="0">
                <a:solidFill>
                  <a:srgbClr val="000000"/>
                </a:solidFill>
                <a:ea typeface="Times New Roman"/>
              </a:rPr>
              <a:t>Lồng</a:t>
            </a:r>
            <a:r>
              <a:rPr lang="fr-FR" sz="36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ghép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dạy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những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câu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chuyện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kể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về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Bác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qua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các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môn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học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có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liên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600" dirty="0" err="1">
                <a:solidFill>
                  <a:srgbClr val="000000"/>
                </a:solidFill>
                <a:ea typeface="Times New Roman"/>
              </a:rPr>
              <a:t>quan</a:t>
            </a:r>
            <a:r>
              <a:rPr lang="fr-FR" sz="3600" dirty="0">
                <a:solidFill>
                  <a:srgbClr val="000000"/>
                </a:solidFill>
                <a:ea typeface="Times New Roman"/>
              </a:rPr>
              <a:t> </a:t>
            </a:r>
            <a:endParaRPr lang="en-US" sz="3600" dirty="0"/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002" y="838200"/>
            <a:ext cx="369204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6888" y="838200"/>
            <a:ext cx="352521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ết quả hình ảnh cho chuyện cảm động về Bác H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2003" y="1143000"/>
            <a:ext cx="369204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208" y="762000"/>
            <a:ext cx="680759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250" y="789136"/>
            <a:ext cx="6528750" cy="45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Kết quả hình ảnh cho chuyện QUẢ TÁO Bác Hồ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95835"/>
            <a:ext cx="6417207" cy="44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204" y="812581"/>
            <a:ext cx="6164996" cy="450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9608" y="783771"/>
            <a:ext cx="6197992" cy="45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Kết quả hình ảnh cho chuyện QUẢ TÁO Bác Hồ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83771"/>
            <a:ext cx="6096000" cy="45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ình ảnh có liên qu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1688" y="789136"/>
            <a:ext cx="6312112" cy="45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ình ảnh có liên qu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650" y="795834"/>
            <a:ext cx="5995350" cy="449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ình ảnh có liên qu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591" y="783771"/>
            <a:ext cx="6575809" cy="44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7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206375"/>
            <a:ext cx="84582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SỞ GIÁO DỤC VÀ ĐÀO TẠO THÀNH PHỐ HỒ CHÍ MINH</a:t>
            </a:r>
            <a:b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PHÒNG GIÁO DỤC TIỂU HỌC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3612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3" action="ppaction://hlinkfile"/>
          </p:cNvPr>
          <p:cNvSpPr/>
          <p:nvPr/>
        </p:nvSpPr>
        <p:spPr>
          <a:xfrm>
            <a:off x="304800" y="5715000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Kể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chuyện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cuối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buổi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cho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HS </a:t>
            </a:r>
            <a:r>
              <a:rPr lang="fr-FR" sz="3200" dirty="0" err="1" smtClean="0">
                <a:solidFill>
                  <a:srgbClr val="000000"/>
                </a:solidFill>
                <a:ea typeface="Times New Roman"/>
              </a:rPr>
              <a:t>nghe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, </a:t>
            </a:r>
            <a:r>
              <a:rPr lang="fr-FR" sz="3200" dirty="0" err="1" smtClean="0">
                <a:solidFill>
                  <a:srgbClr val="000000"/>
                </a:solidFill>
                <a:ea typeface="Times New Roman"/>
              </a:rPr>
              <a:t>Tổ</a:t>
            </a:r>
            <a:r>
              <a:rPr lang="fr-FR" sz="3200" dirty="0" smtClean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chức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những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hội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thi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tìm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hiểu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về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r>
              <a:rPr lang="fr-FR" sz="3200" dirty="0" err="1">
                <a:solidFill>
                  <a:srgbClr val="000000"/>
                </a:solidFill>
                <a:ea typeface="Times New Roman"/>
              </a:rPr>
              <a:t>Bác</a:t>
            </a:r>
            <a:r>
              <a:rPr lang="fr-FR" sz="3200" dirty="0">
                <a:solidFill>
                  <a:srgbClr val="000000"/>
                </a:solidFill>
                <a:ea typeface="Times New Roman"/>
              </a:rPr>
              <a:t> </a:t>
            </a:r>
            <a:endParaRPr lang="en-US" sz="3200" dirty="0"/>
          </a:p>
        </p:txBody>
      </p:sp>
      <p:pic>
        <p:nvPicPr>
          <p:cNvPr id="5124" name="Picture 4" descr="Kết quả hình ảnh cho chuyện QUẢ TÁO Bác Hồ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3582" y="1022001"/>
            <a:ext cx="5607818" cy="420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464" y="990599"/>
            <a:ext cx="3191027" cy="42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369124" cy="42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86570"/>
            <a:ext cx="5905500" cy="42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ình ảnh có li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6569"/>
            <a:ext cx="6777855" cy="424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79920"/>
            <a:ext cx="6477000" cy="43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Kết quả hình ảnh cho chuyện QUẢ TÁO Bác Hồ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3553" y="904873"/>
            <a:ext cx="6402647" cy="432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ình ảnh có liên qu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679" y="879920"/>
            <a:ext cx="6819900" cy="44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ình ảnh có liên qua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745" y="842238"/>
            <a:ext cx="6726010" cy="43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ình ảnh có liên quan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96" b="6645"/>
          <a:stretch/>
        </p:blipFill>
        <p:spPr bwMode="auto">
          <a:xfrm>
            <a:off x="1607921" y="842237"/>
            <a:ext cx="5554879" cy="445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ình ảnh có liên qua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463" y="842237"/>
            <a:ext cx="6444593" cy="433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75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9144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Cám ơn quý thầy cô!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32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a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255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Cám ơn quý thầy cô!</vt:lpstr>
    </vt:vector>
  </TitlesOfParts>
  <Company>rg-adguard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25</cp:revision>
  <dcterms:created xsi:type="dcterms:W3CDTF">2017-07-20T12:29:30Z</dcterms:created>
  <dcterms:modified xsi:type="dcterms:W3CDTF">2018-02-01T01:26:38Z</dcterms:modified>
</cp:coreProperties>
</file>